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Roboto Medium"/>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Medium-regular.fntdata"/><Relationship Id="rId11" Type="http://schemas.openxmlformats.org/officeDocument/2006/relationships/slide" Target="slides/slide6.xml"/><Relationship Id="rId22" Type="http://schemas.openxmlformats.org/officeDocument/2006/relationships/font" Target="fonts/RobotoMedium-italic.fntdata"/><Relationship Id="rId10" Type="http://schemas.openxmlformats.org/officeDocument/2006/relationships/slide" Target="slides/slide5.xml"/><Relationship Id="rId21" Type="http://schemas.openxmlformats.org/officeDocument/2006/relationships/font" Target="fonts/RobotoMedium-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RobotoMedium-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ad8656da5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ad8656da5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ad8656da5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ad8656da5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ad8656da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ad8656da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ad8656da5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ad8656da5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ad8656da59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ad8656da59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ad8656da5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ad8656da5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ad8656da59_7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ad8656da59_7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ad8656da5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ad8656da5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ad8656da59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ad8656da59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drive.google.com/file/d/133tLUpVfyHg73Uee5IGrNBnJDWzeOTww/view?usp=sharing" TargetMode="External"/><Relationship Id="rId4" Type="http://schemas.openxmlformats.org/officeDocument/2006/relationships/hyperlink" Target="https://app.creately.com/diagram/2Txu2kvcwhV/edit" TargetMode="External"/><Relationship Id="rId5"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jpg"/><Relationship Id="rId4" Type="http://schemas.openxmlformats.org/officeDocument/2006/relationships/hyperlink" Target="https://tinyurl.com/yydtcatq"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1630909"/>
            <a:ext cx="9143999" cy="4376018"/>
          </a:xfrm>
          <a:prstGeom prst="rect">
            <a:avLst/>
          </a:prstGeom>
          <a:noFill/>
          <a:ln>
            <a:noFill/>
          </a:ln>
        </p:spPr>
      </p:pic>
      <p:sp>
        <p:nvSpPr>
          <p:cNvPr id="55" name="Google Shape;55;p13"/>
          <p:cNvSpPr txBox="1"/>
          <p:nvPr>
            <p:ph type="title"/>
          </p:nvPr>
        </p:nvSpPr>
        <p:spPr>
          <a:xfrm>
            <a:off x="423025" y="32082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3000"/>
              <a:t>Smart Home</a:t>
            </a:r>
            <a:endParaRPr sz="3000"/>
          </a:p>
        </p:txBody>
      </p:sp>
      <p:sp>
        <p:nvSpPr>
          <p:cNvPr id="56" name="Google Shape;56;p13"/>
          <p:cNvSpPr txBox="1"/>
          <p:nvPr>
            <p:ph type="title"/>
          </p:nvPr>
        </p:nvSpPr>
        <p:spPr>
          <a:xfrm>
            <a:off x="575425" y="39352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zh-TW" sz="1800"/>
              <a:t>Alex, Oscar, Choi, Sam, Long</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nvSpPr>
        <p:spPr>
          <a:xfrm>
            <a:off x="2051900" y="2144100"/>
            <a:ext cx="7332300" cy="8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3500"/>
              <a:t>Thank you for listening</a:t>
            </a:r>
            <a:endParaRPr sz="3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743575" y="1435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latin typeface="Trebuchet MS"/>
                <a:ea typeface="Trebuchet MS"/>
                <a:cs typeface="Trebuchet MS"/>
                <a:sym typeface="Trebuchet MS"/>
              </a:rPr>
              <a:t>O</a:t>
            </a:r>
            <a:r>
              <a:rPr lang="zh-TW">
                <a:latin typeface="Trebuchet MS"/>
                <a:ea typeface="Trebuchet MS"/>
                <a:cs typeface="Trebuchet MS"/>
                <a:sym typeface="Trebuchet MS"/>
              </a:rPr>
              <a:t>utline</a:t>
            </a:r>
            <a:endParaRPr>
              <a:latin typeface="Trebuchet MS"/>
              <a:ea typeface="Trebuchet MS"/>
              <a:cs typeface="Trebuchet MS"/>
              <a:sym typeface="Trebuchet MS"/>
            </a:endParaRPr>
          </a:p>
        </p:txBody>
      </p:sp>
      <p:sp>
        <p:nvSpPr>
          <p:cNvPr id="62" name="Google Shape;62;p14"/>
          <p:cNvSpPr txBox="1"/>
          <p:nvPr>
            <p:ph type="title"/>
          </p:nvPr>
        </p:nvSpPr>
        <p:spPr>
          <a:xfrm>
            <a:off x="743575" y="2113650"/>
            <a:ext cx="8520600" cy="5727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Font typeface="Roboto"/>
              <a:buChar char="●"/>
            </a:pPr>
            <a:r>
              <a:rPr lang="zh-TW" sz="2200">
                <a:latin typeface="Roboto"/>
                <a:ea typeface="Roboto"/>
                <a:cs typeface="Roboto"/>
                <a:sym typeface="Roboto"/>
              </a:rPr>
              <a:t>Overview</a:t>
            </a:r>
            <a:endParaRPr sz="2200">
              <a:latin typeface="Roboto"/>
              <a:ea typeface="Roboto"/>
              <a:cs typeface="Roboto"/>
              <a:sym typeface="Roboto"/>
            </a:endParaRPr>
          </a:p>
          <a:p>
            <a:pPr indent="-368300" lvl="0" marL="457200" rtl="0" algn="l">
              <a:spcBef>
                <a:spcPts val="0"/>
              </a:spcBef>
              <a:spcAft>
                <a:spcPts val="0"/>
              </a:spcAft>
              <a:buSzPts val="2200"/>
              <a:buFont typeface="Roboto"/>
              <a:buChar char="●"/>
            </a:pPr>
            <a:r>
              <a:rPr lang="zh-TW" sz="2200">
                <a:latin typeface="Roboto"/>
                <a:ea typeface="Roboto"/>
                <a:cs typeface="Roboto"/>
                <a:sym typeface="Roboto"/>
              </a:rPr>
              <a:t>C</a:t>
            </a:r>
            <a:r>
              <a:rPr lang="zh-TW" sz="2200">
                <a:latin typeface="Roboto"/>
                <a:ea typeface="Roboto"/>
                <a:cs typeface="Roboto"/>
                <a:sym typeface="Roboto"/>
              </a:rPr>
              <a:t>urrent challenges</a:t>
            </a:r>
            <a:endParaRPr sz="2200">
              <a:latin typeface="Roboto"/>
              <a:ea typeface="Roboto"/>
              <a:cs typeface="Roboto"/>
              <a:sym typeface="Roboto"/>
            </a:endParaRPr>
          </a:p>
          <a:p>
            <a:pPr indent="-368300" lvl="0" marL="457200" rtl="0" algn="l">
              <a:spcBef>
                <a:spcPts val="0"/>
              </a:spcBef>
              <a:spcAft>
                <a:spcPts val="0"/>
              </a:spcAft>
              <a:buSzPts val="2200"/>
              <a:buFont typeface="Roboto"/>
              <a:buChar char="●"/>
            </a:pPr>
            <a:r>
              <a:rPr lang="zh-TW" sz="2200">
                <a:latin typeface="Roboto"/>
                <a:ea typeface="Roboto"/>
                <a:cs typeface="Roboto"/>
                <a:sym typeface="Roboto"/>
              </a:rPr>
              <a:t>Innovation and improvement</a:t>
            </a:r>
            <a:endParaRPr sz="2200">
              <a:latin typeface="Roboto"/>
              <a:ea typeface="Roboto"/>
              <a:cs typeface="Roboto"/>
              <a:sym typeface="Roboto"/>
            </a:endParaRPr>
          </a:p>
          <a:p>
            <a:pPr indent="-368300" lvl="0" marL="457200" rtl="0" algn="l">
              <a:spcBef>
                <a:spcPts val="0"/>
              </a:spcBef>
              <a:spcAft>
                <a:spcPts val="0"/>
              </a:spcAft>
              <a:buSzPts val="2200"/>
              <a:buFont typeface="Roboto"/>
              <a:buChar char="●"/>
            </a:pPr>
            <a:r>
              <a:rPr lang="zh-TW" sz="2200">
                <a:latin typeface="Roboto"/>
                <a:ea typeface="Roboto"/>
                <a:cs typeface="Roboto"/>
                <a:sym typeface="Roboto"/>
              </a:rPr>
              <a:t>C</a:t>
            </a:r>
            <a:r>
              <a:rPr lang="zh-TW" sz="2200">
                <a:latin typeface="Roboto"/>
                <a:ea typeface="Roboto"/>
                <a:cs typeface="Roboto"/>
                <a:sym typeface="Roboto"/>
              </a:rPr>
              <a:t>lass diagram</a:t>
            </a:r>
            <a:endParaRPr sz="2200">
              <a:latin typeface="Roboto"/>
              <a:ea typeface="Roboto"/>
              <a:cs typeface="Roboto"/>
              <a:sym typeface="Roboto"/>
            </a:endParaRPr>
          </a:p>
          <a:p>
            <a:pPr indent="-368300" lvl="0" marL="457200" rtl="0" algn="l">
              <a:spcBef>
                <a:spcPts val="0"/>
              </a:spcBef>
              <a:spcAft>
                <a:spcPts val="0"/>
              </a:spcAft>
              <a:buSzPts val="2200"/>
              <a:buFont typeface="Roboto"/>
              <a:buChar char="●"/>
            </a:pPr>
            <a:r>
              <a:rPr lang="zh-TW" sz="2200">
                <a:latin typeface="Roboto"/>
                <a:ea typeface="Roboto"/>
                <a:cs typeface="Roboto"/>
                <a:sym typeface="Roboto"/>
              </a:rPr>
              <a:t>L</a:t>
            </a:r>
            <a:r>
              <a:rPr lang="zh-TW" sz="2200">
                <a:latin typeface="Roboto"/>
                <a:ea typeface="Roboto"/>
                <a:cs typeface="Roboto"/>
                <a:sym typeface="Roboto"/>
              </a:rPr>
              <a:t>ayout of the house</a:t>
            </a:r>
            <a:endParaRPr sz="2200">
              <a:latin typeface="Roboto"/>
              <a:ea typeface="Roboto"/>
              <a:cs typeface="Roboto"/>
              <a:sym typeface="Roboto"/>
            </a:endParaRPr>
          </a:p>
          <a:p>
            <a:pPr indent="0" lvl="0" marL="457200" rtl="0" algn="l">
              <a:spcBef>
                <a:spcPts val="0"/>
              </a:spcBef>
              <a:spcAft>
                <a:spcPts val="0"/>
              </a:spcAft>
              <a:buNone/>
            </a:pPr>
            <a:r>
              <a:t/>
            </a:r>
            <a:endParaRPr sz="2200"/>
          </a:p>
          <a:p>
            <a:pPr indent="0" lvl="0" marL="0" rtl="0" algn="l">
              <a:spcBef>
                <a:spcPts val="0"/>
              </a:spcBef>
              <a:spcAft>
                <a:spcPts val="0"/>
              </a:spcAft>
              <a:buNone/>
            </a:pPr>
            <a:r>
              <a:t/>
            </a:r>
            <a:endParaRPr sz="2200"/>
          </a:p>
        </p:txBody>
      </p:sp>
      <p:pic>
        <p:nvPicPr>
          <p:cNvPr id="63" name="Google Shape;63;p14"/>
          <p:cNvPicPr preferRelativeResize="0"/>
          <p:nvPr/>
        </p:nvPicPr>
        <p:blipFill>
          <a:blip r:embed="rId3">
            <a:alphaModFix/>
          </a:blip>
          <a:stretch>
            <a:fillRect/>
          </a:stretch>
        </p:blipFill>
        <p:spPr>
          <a:xfrm>
            <a:off x="4572003" y="0"/>
            <a:ext cx="10680572" cy="5143500"/>
          </a:xfrm>
          <a:prstGeom prst="flowChartInputOutpu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Overview and systems included in the setup</a:t>
            </a:r>
            <a:endParaRPr/>
          </a:p>
        </p:txBody>
      </p:sp>
      <p:sp>
        <p:nvSpPr>
          <p:cNvPr id="69" name="Google Shape;69;p15"/>
          <p:cNvSpPr txBox="1"/>
          <p:nvPr>
            <p:ph idx="1" type="body"/>
          </p:nvPr>
        </p:nvSpPr>
        <p:spPr>
          <a:xfrm>
            <a:off x="311700" y="941525"/>
            <a:ext cx="8520600" cy="3817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Device Manager: control communication of </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Smart TV: have port for ethernet but also can connect to Wi-Fi.</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Air conditioner: with micro-dust filter / air purifier</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Thermostats: works with air conditioner/air purifier, warns user about problematic weather (temperature too high/low, too much pollution in the air etc), and turns air conditioner/air purifier on when necessary.</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Smoke/Fire Alarm: automatically shutdown all electrical systems and calls </a:t>
            </a:r>
            <a:r>
              <a:rPr lang="zh-TW" sz="1300">
                <a:solidFill>
                  <a:srgbClr val="000000"/>
                </a:solidFill>
                <a:latin typeface="Roboto Medium"/>
                <a:ea typeface="Roboto Medium"/>
                <a:cs typeface="Roboto Medium"/>
                <a:sym typeface="Roboto Medium"/>
              </a:rPr>
              <a:t>firefighters</a:t>
            </a:r>
            <a:r>
              <a:rPr lang="zh-TW" sz="1300">
                <a:solidFill>
                  <a:srgbClr val="000000"/>
                </a:solidFill>
                <a:latin typeface="Roboto Medium"/>
                <a:ea typeface="Roboto Medium"/>
                <a:cs typeface="Roboto Medium"/>
                <a:sym typeface="Roboto Medium"/>
              </a:rPr>
              <a:t> in case of fire.</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Network-attached storage (NAS)/Home server: Local storage using intranet.</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Smart lightning: controlled via voice and via app. Can set up timer. </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Smart lighting in hallway uses motion detector. </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Electronic appliances: can control with the app. Timer function. </a:t>
            </a:r>
            <a:endParaRPr>
              <a:latin typeface="Roboto Medium"/>
              <a:ea typeface="Roboto Medium"/>
              <a:cs typeface="Roboto Medium"/>
              <a:sym typeface="Roboto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Overview and systems included in the setup</a:t>
            </a:r>
            <a:endParaRPr/>
          </a:p>
        </p:txBody>
      </p:sp>
      <p:sp>
        <p:nvSpPr>
          <p:cNvPr id="75" name="Google Shape;75;p16"/>
          <p:cNvSpPr txBox="1"/>
          <p:nvPr>
            <p:ph idx="1" type="body"/>
          </p:nvPr>
        </p:nvSpPr>
        <p:spPr>
          <a:xfrm>
            <a:off x="311700" y="1152475"/>
            <a:ext cx="8520600" cy="38175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Smart toilet</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Smart water heater: in case of electric water heater: can turn on with the app, then automatically turn off before use for safety reasons. </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Washing machine: can view process with the app. 	 </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Security camera: Automatically warns user if there’s any person detected (using motion sensor + camera). Camera footage is saved directly in the local NAS and automatically delete after 30 days. </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Smart lock: lock can be controlled only by authorized devices.</a:t>
            </a:r>
            <a:endParaRPr sz="1300">
              <a:solidFill>
                <a:srgbClr val="000000"/>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rgbClr val="000000"/>
              </a:buClr>
              <a:buSzPts val="1300"/>
              <a:buFont typeface="Roboto Medium"/>
              <a:buChar char="●"/>
            </a:pPr>
            <a:r>
              <a:rPr lang="zh-TW" sz="1300">
                <a:solidFill>
                  <a:srgbClr val="000000"/>
                </a:solidFill>
                <a:latin typeface="Roboto Medium"/>
                <a:ea typeface="Roboto Medium"/>
                <a:cs typeface="Roboto Medium"/>
                <a:sym typeface="Roboto Medium"/>
              </a:rPr>
              <a:t>Smart doorbell (with camera): can view through the app.</a:t>
            </a:r>
            <a:endParaRPr sz="1300">
              <a:solidFill>
                <a:srgbClr val="000000"/>
              </a:solidFill>
              <a:latin typeface="Roboto Medium"/>
              <a:ea typeface="Roboto Medium"/>
              <a:cs typeface="Roboto Medium"/>
              <a:sym typeface="Roboto Medium"/>
            </a:endParaRPr>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Current Challenges</a:t>
            </a:r>
            <a:endParaRPr/>
          </a:p>
        </p:txBody>
      </p:sp>
      <p:sp>
        <p:nvSpPr>
          <p:cNvPr id="81" name="Google Shape;81;p17"/>
          <p:cNvSpPr txBox="1"/>
          <p:nvPr>
            <p:ph idx="1" type="body"/>
          </p:nvPr>
        </p:nvSpPr>
        <p:spPr>
          <a:xfrm>
            <a:off x="311700" y="1330300"/>
            <a:ext cx="8520600" cy="34164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120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Complicated hardware setup</a:t>
            </a:r>
            <a:endParaRPr sz="1300">
              <a:solidFill>
                <a:schemeClr val="dk1"/>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Limitation of Wi-Fi network range</a:t>
            </a:r>
            <a:endParaRPr sz="1300">
              <a:solidFill>
                <a:schemeClr val="dk1"/>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Privacy &amp; Security: concern over data breach</a:t>
            </a:r>
            <a:endParaRPr sz="1300">
              <a:solidFill>
                <a:schemeClr val="dk1"/>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False motion sensor detection </a:t>
            </a:r>
            <a:endParaRPr sz="1300">
              <a:solidFill>
                <a:schemeClr val="dk1"/>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Once the wifi password is changed, all the devices needed password change</a:t>
            </a:r>
            <a:endParaRPr sz="1300">
              <a:latin typeface="Roboto Medium"/>
              <a:ea typeface="Roboto Medium"/>
              <a:cs typeface="Roboto Medium"/>
              <a:sym typeface="Roboto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Innovation and improvement</a:t>
            </a:r>
            <a:endParaRPr/>
          </a:p>
        </p:txBody>
      </p:sp>
      <p:sp>
        <p:nvSpPr>
          <p:cNvPr id="87" name="Google Shape;87;p18"/>
          <p:cNvSpPr txBox="1"/>
          <p:nvPr>
            <p:ph idx="1" type="body"/>
          </p:nvPr>
        </p:nvSpPr>
        <p:spPr>
          <a:xfrm>
            <a:off x="235500" y="923875"/>
            <a:ext cx="8520600" cy="38196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120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Vacuum bot: Can load a layout file of the room to setup the most efficient cleaning route.  </a:t>
            </a:r>
            <a:endParaRPr sz="1300">
              <a:solidFill>
                <a:schemeClr val="dk1"/>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Augmented reality: Can see all the information with class. In-person assistant.</a:t>
            </a:r>
            <a:endParaRPr sz="1300">
              <a:solidFill>
                <a:schemeClr val="dk1"/>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Security camera: Can detect different shapes to recognise humans or animals for more accurate warning. Can setup in different modes for ease of use (i.e. no one enters at certain times or only people with phones connected to the app can enter the house without warning being tripped.)</a:t>
            </a:r>
            <a:endParaRPr sz="1300">
              <a:solidFill>
                <a:schemeClr val="dk1"/>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Smart temperature regulation: Regulate temperatures based on thermostats. Include a floor heating.</a:t>
            </a:r>
            <a:endParaRPr sz="1300">
              <a:solidFill>
                <a:schemeClr val="dk1"/>
              </a:solidFill>
              <a:latin typeface="Roboto Medium"/>
              <a:ea typeface="Roboto Medium"/>
              <a:cs typeface="Roboto Medium"/>
              <a:sym typeface="Roboto Medium"/>
            </a:endParaRPr>
          </a:p>
          <a:p>
            <a:pPr indent="-311150" lvl="0" marL="457200" rtl="0" algn="l">
              <a:lnSpc>
                <a:spcPct val="200000"/>
              </a:lnSpc>
              <a:spcBef>
                <a:spcPts val="0"/>
              </a:spcBef>
              <a:spcAft>
                <a:spcPts val="0"/>
              </a:spcAft>
              <a:buClr>
                <a:schemeClr val="dk1"/>
              </a:buClr>
              <a:buSzPts val="1300"/>
              <a:buFont typeface="Roboto Medium"/>
              <a:buChar char="●"/>
            </a:pPr>
            <a:r>
              <a:rPr lang="zh-TW" sz="1300">
                <a:solidFill>
                  <a:schemeClr val="dk1"/>
                </a:solidFill>
                <a:latin typeface="Roboto Medium"/>
                <a:ea typeface="Roboto Medium"/>
                <a:cs typeface="Roboto Medium"/>
                <a:sym typeface="Roboto Medium"/>
              </a:rPr>
              <a:t>Emergency mode: When natural disasters hits. Cuts all electricity and gas and unlock the doors. When there is an intruder, call authorities and locks all of the doors.</a:t>
            </a:r>
            <a:endParaRPr sz="1300">
              <a:latin typeface="Roboto Medium"/>
              <a:ea typeface="Roboto Medium"/>
              <a:cs typeface="Roboto Medium"/>
              <a:sym typeface="Roboto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ctrTitle"/>
          </p:nvPr>
        </p:nvSpPr>
        <p:spPr>
          <a:xfrm>
            <a:off x="-748374" y="76200"/>
            <a:ext cx="4557600" cy="68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zh-TW" sz="2800"/>
              <a:t>Class Diagram</a:t>
            </a:r>
            <a:endParaRPr sz="2800"/>
          </a:p>
        </p:txBody>
      </p:sp>
      <p:sp>
        <p:nvSpPr>
          <p:cNvPr id="93" name="Google Shape;93;p19">
            <a:hlinkClick r:id="rId3"/>
          </p:cNvPr>
          <p:cNvSpPr txBox="1"/>
          <p:nvPr/>
        </p:nvSpPr>
        <p:spPr>
          <a:xfrm>
            <a:off x="3975600" y="4654500"/>
            <a:ext cx="56643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900"/>
          </a:p>
        </p:txBody>
      </p:sp>
      <p:sp>
        <p:nvSpPr>
          <p:cNvPr id="94" name="Google Shape;94;p19"/>
          <p:cNvSpPr txBox="1"/>
          <p:nvPr/>
        </p:nvSpPr>
        <p:spPr>
          <a:xfrm>
            <a:off x="174725" y="4726525"/>
            <a:ext cx="6363600" cy="3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000" u="sng">
                <a:solidFill>
                  <a:schemeClr val="hlink"/>
                </a:solidFill>
                <a:hlinkClick r:id="rId4"/>
              </a:rPr>
              <a:t>https://app.creately.com/diagram/2Txu2kvcwhV/edit</a:t>
            </a:r>
            <a:endParaRPr sz="1000"/>
          </a:p>
          <a:p>
            <a:pPr indent="0" lvl="0" marL="0" rtl="0" algn="l">
              <a:spcBef>
                <a:spcPts val="0"/>
              </a:spcBef>
              <a:spcAft>
                <a:spcPts val="0"/>
              </a:spcAft>
              <a:buNone/>
            </a:pPr>
            <a:r>
              <a:t/>
            </a:r>
            <a:endParaRPr sz="1000"/>
          </a:p>
        </p:txBody>
      </p:sp>
      <p:pic>
        <p:nvPicPr>
          <p:cNvPr id="95" name="Google Shape;95;p19"/>
          <p:cNvPicPr preferRelativeResize="0"/>
          <p:nvPr/>
        </p:nvPicPr>
        <p:blipFill>
          <a:blip r:embed="rId5">
            <a:alphaModFix/>
          </a:blip>
          <a:stretch>
            <a:fillRect/>
          </a:stretch>
        </p:blipFill>
        <p:spPr>
          <a:xfrm>
            <a:off x="76200" y="908053"/>
            <a:ext cx="9067802" cy="382264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nvSpPr>
        <p:spPr>
          <a:xfrm>
            <a:off x="342000" y="160275"/>
            <a:ext cx="7332300" cy="8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800"/>
              <a:t>Layout of the house</a:t>
            </a:r>
            <a:endParaRPr sz="2800"/>
          </a:p>
        </p:txBody>
      </p:sp>
      <p:pic>
        <p:nvPicPr>
          <p:cNvPr id="101" name="Google Shape;101;p20"/>
          <p:cNvPicPr preferRelativeResize="0"/>
          <p:nvPr/>
        </p:nvPicPr>
        <p:blipFill>
          <a:blip r:embed="rId3">
            <a:alphaModFix/>
          </a:blip>
          <a:stretch>
            <a:fillRect/>
          </a:stretch>
        </p:blipFill>
        <p:spPr>
          <a:xfrm>
            <a:off x="277900" y="893675"/>
            <a:ext cx="8588198" cy="3976249"/>
          </a:xfrm>
          <a:prstGeom prst="rect">
            <a:avLst/>
          </a:prstGeom>
          <a:noFill/>
          <a:ln>
            <a:noFill/>
          </a:ln>
        </p:spPr>
      </p:pic>
      <p:sp>
        <p:nvSpPr>
          <p:cNvPr id="102" name="Google Shape;102;p20"/>
          <p:cNvSpPr txBox="1"/>
          <p:nvPr/>
        </p:nvSpPr>
        <p:spPr>
          <a:xfrm>
            <a:off x="0" y="4833300"/>
            <a:ext cx="4007700" cy="31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1100"/>
              <a:t>House layout and design link: </a:t>
            </a:r>
            <a:r>
              <a:rPr lang="zh-TW" sz="1100" u="sng">
                <a:solidFill>
                  <a:schemeClr val="hlink"/>
                </a:solidFill>
                <a:hlinkClick r:id="rId4"/>
              </a:rPr>
              <a:t>https://tinyurl.com/yydtcatq</a:t>
            </a:r>
            <a:endParaRPr sz="1100"/>
          </a:p>
          <a:p>
            <a:pPr indent="0" lvl="0" marL="0" rtl="0" algn="l">
              <a:spcBef>
                <a:spcPts val="0"/>
              </a:spcBef>
              <a:spcAft>
                <a:spcPts val="0"/>
              </a:spcAft>
              <a:buNone/>
            </a:pPr>
            <a:r>
              <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a:t>3D Images of the house</a:t>
            </a:r>
            <a:endParaRPr/>
          </a:p>
        </p:txBody>
      </p:sp>
      <p:sp>
        <p:nvSpPr>
          <p:cNvPr id="108" name="Google Shape;108;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9" name="Google Shape;109;p21"/>
          <p:cNvPicPr preferRelativeResize="0"/>
          <p:nvPr/>
        </p:nvPicPr>
        <p:blipFill>
          <a:blip r:embed="rId3">
            <a:alphaModFix/>
          </a:blip>
          <a:stretch>
            <a:fillRect/>
          </a:stretch>
        </p:blipFill>
        <p:spPr>
          <a:xfrm>
            <a:off x="311700" y="1030675"/>
            <a:ext cx="4260301" cy="2077145"/>
          </a:xfrm>
          <a:prstGeom prst="rect">
            <a:avLst/>
          </a:prstGeom>
          <a:noFill/>
          <a:ln>
            <a:noFill/>
          </a:ln>
        </p:spPr>
      </p:pic>
      <p:pic>
        <p:nvPicPr>
          <p:cNvPr id="110" name="Google Shape;110;p21"/>
          <p:cNvPicPr preferRelativeResize="0"/>
          <p:nvPr/>
        </p:nvPicPr>
        <p:blipFill>
          <a:blip r:embed="rId4">
            <a:alphaModFix/>
          </a:blip>
          <a:stretch>
            <a:fillRect/>
          </a:stretch>
        </p:blipFill>
        <p:spPr>
          <a:xfrm>
            <a:off x="4571989" y="1030675"/>
            <a:ext cx="4311362" cy="2077150"/>
          </a:xfrm>
          <a:prstGeom prst="rect">
            <a:avLst/>
          </a:prstGeom>
          <a:noFill/>
          <a:ln>
            <a:noFill/>
          </a:ln>
        </p:spPr>
      </p:pic>
      <p:pic>
        <p:nvPicPr>
          <p:cNvPr id="111" name="Google Shape;111;p21"/>
          <p:cNvPicPr preferRelativeResize="0"/>
          <p:nvPr/>
        </p:nvPicPr>
        <p:blipFill>
          <a:blip r:embed="rId5">
            <a:alphaModFix/>
          </a:blip>
          <a:stretch>
            <a:fillRect/>
          </a:stretch>
        </p:blipFill>
        <p:spPr>
          <a:xfrm>
            <a:off x="311700" y="3107837"/>
            <a:ext cx="4260301" cy="2035663"/>
          </a:xfrm>
          <a:prstGeom prst="rect">
            <a:avLst/>
          </a:prstGeom>
          <a:noFill/>
          <a:ln>
            <a:noFill/>
          </a:ln>
        </p:spPr>
      </p:pic>
      <p:pic>
        <p:nvPicPr>
          <p:cNvPr id="112" name="Google Shape;112;p21"/>
          <p:cNvPicPr preferRelativeResize="0"/>
          <p:nvPr/>
        </p:nvPicPr>
        <p:blipFill>
          <a:blip r:embed="rId6">
            <a:alphaModFix/>
          </a:blip>
          <a:stretch>
            <a:fillRect/>
          </a:stretch>
        </p:blipFill>
        <p:spPr>
          <a:xfrm>
            <a:off x="4572000" y="3107825"/>
            <a:ext cx="4311350" cy="2035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